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61" r:id="rId3"/>
    <p:sldId id="257" r:id="rId4"/>
    <p:sldId id="259" r:id="rId5"/>
    <p:sldId id="264" r:id="rId6"/>
    <p:sldId id="260" r:id="rId7"/>
    <p:sldId id="263" r:id="rId8"/>
    <p:sldId id="266" r:id="rId9"/>
    <p:sldId id="265" r:id="rId10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FF"/>
    <a:srgbClr val="FFFF00"/>
    <a:srgbClr val="FF6600"/>
    <a:srgbClr val="000000"/>
    <a:srgbClr val="FF00FF"/>
    <a:srgbClr val="00CCFF"/>
    <a:srgbClr val="FFFF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47" autoAdjust="0"/>
    <p:restoredTop sz="97935" autoAdjust="0"/>
  </p:normalViewPr>
  <p:slideViewPr>
    <p:cSldViewPr showGuides="1">
      <p:cViewPr varScale="1">
        <p:scale>
          <a:sx n="65" d="100"/>
          <a:sy n="65" d="100"/>
        </p:scale>
        <p:origin x="72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9340A43-D708-486B-A2B2-7E830C0A8C4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253441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05C917-F95C-4FB7-86EB-09060F985DC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743821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05A846C-B75C-43D0-BC31-440BE11294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3126197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01625" y="228600"/>
            <a:ext cx="8540750" cy="5870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122DD85-CB75-4DBD-A46C-7D00EFDF1D9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3005802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F8AB39-CE24-47CE-A51B-807898C7E23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941100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9ED8CF3-C94B-4115-963F-D6077A1A572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381417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A98F34-2643-4C03-93D9-1FE58F56E7B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297208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BBB208-A2BD-41D9-840C-918071B5EB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283178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A50889-CFEE-4B05-8459-B887A37ABAD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104055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742CB9-8FA3-469A-9E5F-5F32C1EED95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923854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2A0771-4402-4D6D-8C99-1F84160694E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070204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7898CE-306E-4889-82E5-2786470928D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167485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0C42DFB-C6B6-46AF-A651-664FDBE5277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2743200" y="3789363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smtClean="0"/>
              <a:t>                            </a:t>
            </a:r>
            <a:endParaRPr lang="ru-RU" sz="2000" b="1" i="1" smtClean="0">
              <a:latin typeface="Brush Script MT" pitchFamily="66" charset="0"/>
            </a:endParaRPr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539750" y="404813"/>
            <a:ext cx="8064500" cy="15113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60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latin typeface="Impact" panose="020B0806030902050204" pitchFamily="34" charset="0"/>
              </a:rPr>
              <a:t>Загрязнение вод.</a:t>
            </a:r>
          </a:p>
        </p:txBody>
      </p:sp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1476375" y="2565400"/>
            <a:ext cx="6480175" cy="649288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cs typeface="Arial" panose="020B0604020202020204" pitchFamily="34" charset="0"/>
              </a:rPr>
              <a:t>Способы загрязнения...Пути и решения...</a:t>
            </a:r>
          </a:p>
        </p:txBody>
      </p:sp>
      <p:pic>
        <p:nvPicPr>
          <p:cNvPr id="2057" name="Picture 9" descr="plan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788" y="3446463"/>
            <a:ext cx="2892425" cy="297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AutoShape 10">
            <a:hlinkClick r:id="" action="ppaction://hlinkshowjump?jump=nextslide" highlightClick="1"/>
            <a:hlinkHover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68313" y="6237288"/>
            <a:ext cx="323850" cy="188912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  <p:bldP spid="205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5"/>
          <p:cNvSpPr>
            <a:spLocks noGrp="1" noRot="1" noChangeArrowheads="1"/>
          </p:cNvSpPr>
          <p:nvPr>
            <p:ph type="subTitle" idx="1"/>
          </p:nvPr>
        </p:nvSpPr>
        <p:spPr>
          <a:xfrm>
            <a:off x="0" y="1341438"/>
            <a:ext cx="9144000" cy="52562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600" b="1" i="1" dirty="0" smtClean="0">
                <a:latin typeface="AvantGarde" pitchFamily="34" charset="0"/>
              </a:rPr>
              <a:t>В зависимости от степени загрязнения водные источники подразделяются на классы по качеству воды. Качество воды загрязненных водоемов определяется не только химическим способом, но также путем биологического исследования на месте и в лабораторных условиях. На основании проведенных исследований издавна различают четыре степени загрязнения водоемов.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ru-RU" sz="1600" b="1" i="1" dirty="0" smtClean="0">
              <a:latin typeface="AvantGarde" pitchFamily="34" charset="0"/>
            </a:endParaRPr>
          </a:p>
          <a:p>
            <a:pPr algn="l" eaLnBrk="1" hangingPunct="1">
              <a:lnSpc>
                <a:spcPct val="80000"/>
              </a:lnSpc>
              <a:defRPr/>
            </a:pPr>
            <a:endParaRPr lang="ru-RU" sz="1000" b="1" i="1" dirty="0" smtClean="0">
              <a:solidFill>
                <a:srgbClr val="9933FF"/>
              </a:solidFill>
              <a:latin typeface="AvantGarde" pitchFamily="34" charset="0"/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1400" b="1" i="1" dirty="0" smtClean="0">
                <a:solidFill>
                  <a:srgbClr val="CC00FF"/>
                </a:solidFill>
              </a:rPr>
              <a:t>I. </a:t>
            </a:r>
            <a:r>
              <a:rPr lang="ru-RU" sz="1400" b="1" i="1" dirty="0" smtClean="0"/>
              <a:t>Чистые до незначительно</a:t>
            </a:r>
            <a:r>
              <a:rPr lang="ru-RU" sz="1400" b="1" i="1" dirty="0" smtClean="0">
                <a:solidFill>
                  <a:srgbClr val="CC00FF"/>
                </a:solidFill>
              </a:rPr>
              <a:t> </a:t>
            </a:r>
            <a:r>
              <a:rPr lang="ru-RU" sz="1400" b="1" i="1" dirty="0" smtClean="0"/>
              <a:t>загрязненных</a:t>
            </a:r>
            <a:r>
              <a:rPr lang="ru-RU" sz="1400" b="1" i="1" dirty="0" smtClean="0">
                <a:solidFill>
                  <a:srgbClr val="CC00FF"/>
                </a:solidFill>
              </a:rPr>
              <a:t>. Вода прозрачна и богата растворенным в ней кислородом. Биохимическая потребность в кислороде незначительна. Встречается множество высших организмов, а также водятся лососевые породы рыб.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ru-RU" sz="1400" b="1" i="1" dirty="0" smtClean="0">
              <a:solidFill>
                <a:srgbClr val="CC00FF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1400" b="1" i="1" dirty="0" smtClean="0">
                <a:solidFill>
                  <a:srgbClr val="CC00FF"/>
                </a:solidFill>
              </a:rPr>
              <a:t>II. </a:t>
            </a:r>
            <a:r>
              <a:rPr lang="ru-RU" sz="1400" b="1" i="1" dirty="0" smtClean="0"/>
              <a:t>Незначительно загрязненные до умеренно загрязненных</a:t>
            </a:r>
            <a:r>
              <a:rPr lang="ru-RU" sz="1400" b="1" i="1" dirty="0" smtClean="0">
                <a:solidFill>
                  <a:srgbClr val="CC00FF"/>
                </a:solidFill>
              </a:rPr>
              <a:t>. Вода уже не прозрачна. Биохимическая потребность в кислороде все еще мала. Часто встречаются водоросли и другие водные растения. Имеются в большом количестве живые организмы, такие, как ресничные, рачки, улитки, ракушки и т. п. Среди рыб преобладают рыбы семейства карповых.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ru-RU" sz="1400" b="1" i="1" dirty="0" smtClean="0">
              <a:solidFill>
                <a:srgbClr val="CC00FF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1400" b="1" i="1" dirty="0" smtClean="0">
                <a:solidFill>
                  <a:srgbClr val="CC00FF"/>
                </a:solidFill>
              </a:rPr>
              <a:t>III. </a:t>
            </a:r>
            <a:r>
              <a:rPr lang="ru-RU" sz="1400" b="1" i="1" dirty="0" smtClean="0"/>
              <a:t>Умеренно загрязненные</a:t>
            </a:r>
            <a:r>
              <a:rPr lang="ru-RU" sz="1400" b="1" i="1" dirty="0" smtClean="0">
                <a:solidFill>
                  <a:srgbClr val="CC00FF"/>
                </a:solidFill>
              </a:rPr>
              <a:t>. В воде еще имеется некоторое количество кислорода. Биохимическая потребность в кислороде увеличивается. Наряду с бактериями в воде встречаются низшие растения, водоросли, мелкие живые организмы.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ru-RU" sz="1400" b="1" i="1" dirty="0" smtClean="0">
              <a:solidFill>
                <a:srgbClr val="CC00FF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1400" b="1" i="1" dirty="0" smtClean="0">
                <a:solidFill>
                  <a:srgbClr val="CC00FF"/>
                </a:solidFill>
              </a:rPr>
              <a:t>IV. </a:t>
            </a:r>
            <a:r>
              <a:rPr lang="ru-RU" sz="1400" b="1" i="1" dirty="0" smtClean="0"/>
              <a:t>Сильно загрязненные</a:t>
            </a:r>
            <a:r>
              <a:rPr lang="ru-RU" sz="1400" b="1" i="1" dirty="0" smtClean="0">
                <a:solidFill>
                  <a:srgbClr val="CC00FF"/>
                </a:solidFill>
              </a:rPr>
              <a:t>. В воде происходят процессы гниения. Кислорода в ней либо вообще нет, либо он имеется в ничтожных количествах. Отмечается образование сероводорода. Лишь микроорганизмы продолжают свою жизнедеятельность. В большом количестве встречаются бактерии. Водоросли и высшие растения отсутствуют. </a:t>
            </a:r>
            <a:endParaRPr lang="ru-RU" sz="1000" b="1" i="1" dirty="0" smtClean="0">
              <a:latin typeface="AvantGarde" pitchFamily="34" charset="0"/>
            </a:endParaRPr>
          </a:p>
        </p:txBody>
      </p:sp>
      <p:sp>
        <p:nvSpPr>
          <p:cNvPr id="34822" name="WordArt 6"/>
          <p:cNvSpPr>
            <a:spLocks noChangeArrowheads="1" noChangeShapeType="1" noTextEdit="1"/>
          </p:cNvSpPr>
          <p:nvPr/>
        </p:nvSpPr>
        <p:spPr bwMode="auto">
          <a:xfrm>
            <a:off x="1116013" y="0"/>
            <a:ext cx="646747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степени загрязнения водоемов </a:t>
            </a:r>
          </a:p>
        </p:txBody>
      </p:sp>
      <p:sp>
        <p:nvSpPr>
          <p:cNvPr id="15364" name="AutoShape 10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532813" y="6237288"/>
            <a:ext cx="431800" cy="4318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4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4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8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48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build="p"/>
      <p:bldP spid="348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476250"/>
            <a:ext cx="8510588" cy="1325563"/>
          </a:xfrm>
        </p:spPr>
        <p:txBody>
          <a:bodyPr/>
          <a:lstStyle/>
          <a:p>
            <a:pPr eaLnBrk="1" hangingPunct="1">
              <a:defRPr/>
            </a:pPr>
            <a:r>
              <a:rPr lang="ru-RU" i="1" smtClean="0">
                <a:solidFill>
                  <a:srgbClr val="00CCFF"/>
                </a:solidFill>
                <a:latin typeface="Algerian" pitchFamily="82" charset="0"/>
              </a:rPr>
              <a:t>Нефть и нефтепродукты</a:t>
            </a:r>
            <a:br>
              <a:rPr lang="ru-RU" i="1" smtClean="0">
                <a:solidFill>
                  <a:srgbClr val="00CCFF"/>
                </a:solidFill>
                <a:latin typeface="Algerian" pitchFamily="82" charset="0"/>
              </a:rPr>
            </a:br>
            <a:r>
              <a:rPr lang="ru-RU" sz="1600" b="1" i="1" smtClean="0">
                <a:solidFill>
                  <a:schemeClr val="tx1"/>
                </a:solidFill>
              </a:rPr>
              <a:t>Нефть состоит преимущественно из насыщенных алифвтических и гидроароматических углеводородов. Основные компоненты нефти - углеводороды (до 98%) - подразделяются на 4 класса:</a:t>
            </a:r>
            <a:r>
              <a:rPr lang="ru-RU" sz="1600" b="1" i="1" smtClean="0">
                <a:solidFill>
                  <a:schemeClr val="tx1"/>
                </a:solidFill>
                <a:latin typeface="Algerian" pitchFamily="82" charset="0"/>
              </a:rPr>
              <a:t/>
            </a:r>
            <a:br>
              <a:rPr lang="ru-RU" sz="1600" b="1" i="1" smtClean="0">
                <a:solidFill>
                  <a:schemeClr val="tx1"/>
                </a:solidFill>
                <a:latin typeface="Algerian" pitchFamily="82" charset="0"/>
              </a:rPr>
            </a:br>
            <a:endParaRPr lang="ru-RU" sz="1600" b="1" i="1" smtClean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39750" y="2133600"/>
            <a:ext cx="8086725" cy="2382838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defRPr/>
            </a:pPr>
            <a:r>
              <a:rPr lang="ru-RU" sz="1400" b="1" i="1" smtClean="0">
                <a:solidFill>
                  <a:srgbClr val="00CCFF"/>
                </a:solidFill>
              </a:rPr>
              <a:t>Парафины (алкены).</a:t>
            </a:r>
            <a:r>
              <a:rPr lang="ru-RU" sz="1400" b="1" smtClean="0">
                <a:solidFill>
                  <a:srgbClr val="00CCFF"/>
                </a:solidFill>
              </a:rPr>
              <a:t> . (до 90% от общего состава) - устойчивые вещества, молекулы которых выражены прямой и разветвленной цепью атомов углерода. Легкие парафины обладают максимальной летучестью и растворимостью в воде.</a:t>
            </a:r>
            <a:r>
              <a:rPr lang="ru-RU" sz="1400" smtClean="0">
                <a:solidFill>
                  <a:srgbClr val="00CCFF"/>
                </a:solidFill>
              </a:rPr>
              <a:t> </a:t>
            </a:r>
          </a:p>
          <a:p>
            <a:pPr marL="533400" indent="-533400" eaLnBrk="1" hangingPunct="1">
              <a:lnSpc>
                <a:spcPct val="80000"/>
              </a:lnSpc>
              <a:defRPr/>
            </a:pPr>
            <a:endParaRPr lang="ru-RU" sz="1400" smtClean="0">
              <a:solidFill>
                <a:srgbClr val="00CCFF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defRPr/>
            </a:pPr>
            <a:r>
              <a:rPr lang="ru-RU" sz="1400" b="1" i="1" smtClean="0">
                <a:solidFill>
                  <a:srgbClr val="00CCFF"/>
                </a:solidFill>
              </a:rPr>
              <a:t>Циклопарафины</a:t>
            </a:r>
            <a:r>
              <a:rPr lang="ru-RU" sz="1400" b="1" smtClean="0">
                <a:solidFill>
                  <a:srgbClr val="00CCFF"/>
                </a:solidFill>
              </a:rPr>
              <a:t>. . ( 30 - 60% от общего состава) насыщенные циклические соединения с 5-6 атомами углерода в кольце. Кроме циклопентана и циклогексана в нефти встречаются бициклические и полициклические соединения этой группы. Эти соединения очень устойчивы и плохо поддаются биоразложению. </a:t>
            </a:r>
          </a:p>
          <a:p>
            <a:pPr marL="533400" indent="-533400" eaLnBrk="1" hangingPunct="1">
              <a:lnSpc>
                <a:spcPct val="80000"/>
              </a:lnSpc>
              <a:defRPr/>
            </a:pPr>
            <a:endParaRPr lang="ru-RU" sz="1400" b="1" smtClean="0">
              <a:solidFill>
                <a:srgbClr val="00CCFF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defRPr/>
            </a:pPr>
            <a:r>
              <a:rPr lang="ru-RU" sz="1400" b="1" i="1" smtClean="0">
                <a:solidFill>
                  <a:srgbClr val="00CCFF"/>
                </a:solidFill>
              </a:rPr>
              <a:t>Ароматические углеводороды</a:t>
            </a:r>
            <a:r>
              <a:rPr lang="ru-RU" sz="1400" b="1" smtClean="0">
                <a:solidFill>
                  <a:srgbClr val="00CCFF"/>
                </a:solidFill>
              </a:rPr>
              <a:t>. . </a:t>
            </a:r>
            <a:r>
              <a:rPr lang="en-US" sz="1400" b="1" smtClean="0">
                <a:solidFill>
                  <a:srgbClr val="00CCFF"/>
                </a:solidFill>
              </a:rPr>
              <a:t>(</a:t>
            </a:r>
            <a:r>
              <a:rPr lang="ru-RU" sz="1400" b="1" smtClean="0">
                <a:solidFill>
                  <a:srgbClr val="00CCFF"/>
                </a:solidFill>
              </a:rPr>
              <a:t>20 - 40% от общего состава) - ненасыщенные циклические соединения ряда бензола, содержащие в кольце на 6 атомов углерода меньше, чем циклопарафины. В нефти присутствуют летучие соединения с молекулой в виде одинарного кольца ( бензол, толуол, ксилол) , затем бициклические ( нафталин) , полуциклические ( пирен). </a:t>
            </a:r>
          </a:p>
          <a:p>
            <a:pPr marL="533400" indent="-533400" eaLnBrk="1" hangingPunct="1">
              <a:lnSpc>
                <a:spcPct val="80000"/>
              </a:lnSpc>
              <a:defRPr/>
            </a:pPr>
            <a:endParaRPr lang="ru-RU" sz="1400" b="1" smtClean="0">
              <a:solidFill>
                <a:srgbClr val="00CCFF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defRPr/>
            </a:pPr>
            <a:r>
              <a:rPr lang="ru-RU" sz="1400" b="1" i="1" smtClean="0">
                <a:solidFill>
                  <a:srgbClr val="00CCFF"/>
                </a:solidFill>
              </a:rPr>
              <a:t>Олефины (алкены)</a:t>
            </a:r>
            <a:r>
              <a:rPr lang="ru-RU" sz="1400" b="1" smtClean="0">
                <a:solidFill>
                  <a:srgbClr val="00CCFF"/>
                </a:solidFill>
              </a:rPr>
              <a:t>. . - (до 10% от общего состава) - ненасыщенные нециклические соединения с одним или двумя атомами водорода у каждого атома углерода в молекуле, имеющей прямую или разветвленную цепь.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4  0.033 -0.05867  0.058 -0.05867  C 0.095 -0.05867  0.125 -0.02267  0.125 0.02267  C 0.125 0.03733  0.122 0.05067  0.116 0.06267  C 0.117 0.06267  0 0.24267  0 0.244  C 0 0.24267  -0.117 0.06267  -0.116 0.06267  C -0.122 0.05067  -0.125 0.03733  -0.125 0.02267  C -0.125 -0.02267  -0.095 -0.05867  -0.057 -0.05867  C -0.033 -0.05867  -0.012 -0.024  0 0  Z" pathEditMode="relative" ptsTypes="">
                                      <p:cBhvr>
                                        <p:cTn id="13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2" grpId="1"/>
      <p:bldP spid="102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6" name="Rectangle 10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228600"/>
            <a:ext cx="8510588" cy="679450"/>
          </a:xfrm>
        </p:spPr>
        <p:txBody>
          <a:bodyPr/>
          <a:lstStyle/>
          <a:p>
            <a:pPr eaLnBrk="1" hangingPunct="1">
              <a:defRPr/>
            </a:pPr>
            <a:r>
              <a:rPr lang="ru-RU" i="1" smtClean="0">
                <a:solidFill>
                  <a:srgbClr val="00CCFF"/>
                </a:solidFill>
                <a:latin typeface="Algerian" pitchFamily="82" charset="0"/>
              </a:rPr>
              <a:t>Нефть и нефтепродукты</a:t>
            </a:r>
          </a:p>
        </p:txBody>
      </p:sp>
      <p:sp>
        <p:nvSpPr>
          <p:cNvPr id="19467" name="Rectangle 11"/>
          <p:cNvSpPr>
            <a:spLocks noGrp="1" noRot="1" noChangeArrowheads="1"/>
          </p:cNvSpPr>
          <p:nvPr>
            <p:ph type="body" sz="half" idx="4294967295"/>
          </p:nvPr>
        </p:nvSpPr>
        <p:spPr>
          <a:xfrm>
            <a:off x="0" y="1125538"/>
            <a:ext cx="4194175" cy="44227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b="1" i="1" dirty="0" smtClean="0">
                <a:solidFill>
                  <a:schemeClr val="bg1"/>
                </a:solidFill>
              </a:rPr>
              <a:t>Наибольшие потери нефти связаны с ее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ru-RU" sz="2000" b="1" i="1" dirty="0" smtClean="0">
                <a:solidFill>
                  <a:schemeClr val="bg1"/>
                </a:solidFill>
              </a:rPr>
              <a:t>транспортировкой из районов добычи. Аварийные ситуации, слив за борт танкерами промывочных и балластных вод, - все это обуславливает присутствие постоянных полей загрязнения на трассах морских путей </a:t>
            </a:r>
          </a:p>
        </p:txBody>
      </p:sp>
      <p:sp>
        <p:nvSpPr>
          <p:cNvPr id="19474" name="Rectangle 18"/>
          <p:cNvSpPr>
            <a:spLocks noGrp="1" noRot="1" noChangeArrowheads="1"/>
          </p:cNvSpPr>
          <p:nvPr>
            <p:ph type="body" sz="half" idx="4294967295"/>
          </p:nvPr>
        </p:nvSpPr>
        <p:spPr>
          <a:xfrm>
            <a:off x="4949825" y="1125538"/>
            <a:ext cx="4194175" cy="44227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b="1" i="1" dirty="0" smtClean="0">
                <a:solidFill>
                  <a:schemeClr val="bg1"/>
                </a:solidFill>
              </a:rPr>
              <a:t>За  последние 30 лет, начиная с 1964 года, пробурено около 2000 скважин в Мировом океане, из-за незначительных утечек ежегодно теряется 0,1 млн. т. нефти. Большие массы нефти поступают в моря по рекам, с бытовыми и ливневыми стоками. Объем загрязнений из этого источника составляет 2,0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ru-RU" sz="2000" b="1" i="1" dirty="0" smtClean="0">
                <a:solidFill>
                  <a:schemeClr val="bg1"/>
                </a:solidFill>
              </a:rPr>
              <a:t>млн. т. /год . Со стоками промышленности ежегодно попадает 0, 5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ru-RU" sz="2000" b="1" i="1" dirty="0" smtClean="0">
                <a:solidFill>
                  <a:schemeClr val="bg1"/>
                </a:solidFill>
              </a:rPr>
              <a:t>млн. т. нефти. </a:t>
            </a:r>
          </a:p>
        </p:txBody>
      </p:sp>
      <p:pic>
        <p:nvPicPr>
          <p:cNvPr id="19476" name="Picture 20" descr="prw_170x_of_voda-125-m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68538" y="4292600"/>
            <a:ext cx="2232025" cy="2232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6" grpId="0"/>
      <p:bldP spid="19467" grpId="0" build="p"/>
      <p:bldP spid="1947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smtClean="0"/>
              <a:t>По цвету пленки можно определить толщину нефти:</a:t>
            </a:r>
          </a:p>
        </p:txBody>
      </p:sp>
      <p:graphicFrame>
        <p:nvGraphicFramePr>
          <p:cNvPr id="66623" name="Group 63"/>
          <p:cNvGraphicFramePr>
            <a:graphicFrameLocks noGrp="1"/>
          </p:cNvGraphicFramePr>
          <p:nvPr>
            <p:ph sz="half" idx="1"/>
          </p:nvPr>
        </p:nvGraphicFramePr>
        <p:xfrm>
          <a:off x="301625" y="1676400"/>
          <a:ext cx="5062538" cy="4776790"/>
        </p:xfrm>
        <a:graphic>
          <a:graphicData uri="http://schemas.openxmlformats.org/drawingml/2006/table">
            <a:tbl>
              <a:tblPr/>
              <a:tblGrid>
                <a:gridCol w="1687513"/>
                <a:gridCol w="1687512"/>
                <a:gridCol w="1687513"/>
              </a:tblGrid>
              <a:tr h="954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</a:rPr>
                        <a:t>Внешний вид 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</a:rPr>
                        <a:t>Толщина, мкм 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</a:rPr>
                        <a:t>Количество нефти, л./кв. км.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Едва заметна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tiqua" charset="0"/>
                          <a:cs typeface="Times New Roman" pitchFamily="18" charset="0"/>
                        </a:rPr>
                        <a:t>0.038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tiqua" charset="0"/>
                          <a:cs typeface="Times New Roman" pitchFamily="18" charset="0"/>
                        </a:rPr>
                        <a:t>44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Серебристый отблеск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tiqua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tiqua" charset="0"/>
                          <a:cs typeface="Times New Roman" pitchFamily="18" charset="0"/>
                        </a:rPr>
                        <a:t>.76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tiqua" charset="0"/>
                          <a:cs typeface="Times New Roman" pitchFamily="18" charset="0"/>
                        </a:rPr>
                        <a:t>88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Следы окраски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tiqua" charset="0"/>
                          <a:cs typeface="Times New Roman" pitchFamily="18" charset="0"/>
                        </a:rPr>
                        <a:t>0.152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tiqua" charset="0"/>
                          <a:cs typeface="Times New Roman" pitchFamily="18" charset="0"/>
                        </a:rPr>
                        <a:t>176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5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Ярко окрашенные разводы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tiqua" charset="0"/>
                          <a:cs typeface="Times New Roman" pitchFamily="18" charset="0"/>
                        </a:rPr>
                        <a:t>0.303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tiqua" charset="0"/>
                          <a:cs typeface="Times New Roman" pitchFamily="18" charset="0"/>
                        </a:rPr>
                        <a:t>352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Тускло окрашенные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tiqua" charset="0"/>
                          <a:cs typeface="Times New Roman" pitchFamily="18" charset="0"/>
                        </a:rPr>
                        <a:t>1.016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tiqua" charset="0"/>
                          <a:cs typeface="Times New Roman" pitchFamily="18" charset="0"/>
                        </a:rPr>
                        <a:t>1170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Темно окрашенные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tiqua" charset="0"/>
                          <a:cs typeface="Times New Roman" pitchFamily="18" charset="0"/>
                        </a:rPr>
                        <a:t>2.032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tiqua" charset="0"/>
                          <a:cs typeface="Times New Roman" pitchFamily="18" charset="0"/>
                        </a:rPr>
                        <a:t>2310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6624" name="Picture 64" descr="2006_04_05_voda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0425" y="2708275"/>
            <a:ext cx="2857500" cy="2143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6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91 -0.04533  L 0.125 -0.16667  L 0.158 -0.04533  L 0.249 0  L 0.158 0.04533  L 0.125 0.16667  L 0.091 0.04533  L 0 0  Z" pathEditMode="relative" ptsTypes="">
                                      <p:cBhvr>
                                        <p:cTn id="19" dur="2000" fill="hold"/>
                                        <p:tgtEl>
                                          <p:spTgt spid="666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ctrTitle" idx="4294967295"/>
          </p:nvPr>
        </p:nvSpPr>
        <p:spPr>
          <a:xfrm>
            <a:off x="755650" y="260350"/>
            <a:ext cx="7772400" cy="16002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rgbClr val="FFFF00"/>
                </a:solidFill>
              </a:rPr>
              <a:t>Пестициды.</a:t>
            </a:r>
            <a:br>
              <a:rPr lang="ru-RU" sz="4000" b="1" smtClean="0">
                <a:solidFill>
                  <a:srgbClr val="FFFF00"/>
                </a:solidFill>
              </a:rPr>
            </a:br>
            <a:r>
              <a:rPr lang="ru-RU" sz="16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Пестициды составляют группу искусственно созданных веществ, используемых для борьбы с вредителями и болезнями растений. Пестициды делятся на следующие группы: </a:t>
            </a:r>
            <a:br>
              <a:rPr lang="ru-RU" sz="16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1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1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ru-RU" sz="1600" b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3797" name="Rectangle 5"/>
          <p:cNvSpPr>
            <a:spLocks noGrp="1" noRot="1" noChangeArrowheads="1"/>
          </p:cNvSpPr>
          <p:nvPr>
            <p:ph type="subTitle" idx="4294967295"/>
          </p:nvPr>
        </p:nvSpPr>
        <p:spPr>
          <a:xfrm>
            <a:off x="250825" y="1773238"/>
            <a:ext cx="7272338" cy="2232025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1400" smtClean="0"/>
              <a:t> </a:t>
            </a:r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ru-RU" sz="1400" smtClean="0"/>
          </a:p>
          <a:p>
            <a:pPr marL="0" indent="0" eaLnBrk="1" hangingPunct="1">
              <a:lnSpc>
                <a:spcPct val="80000"/>
              </a:lnSpc>
              <a:buFontTx/>
              <a:buChar char="•"/>
              <a:defRPr/>
            </a:pPr>
            <a:r>
              <a:rPr lang="ru-RU" sz="1800" b="1" smtClean="0">
                <a:solidFill>
                  <a:srgbClr val="FFFF00"/>
                </a:solidFill>
              </a:rPr>
              <a:t>инсектициды для борьбы с вредными насекомыми, </a:t>
            </a:r>
          </a:p>
          <a:p>
            <a:pPr marL="0" indent="0" eaLnBrk="1" hangingPunct="1">
              <a:lnSpc>
                <a:spcPct val="80000"/>
              </a:lnSpc>
              <a:buFontTx/>
              <a:buChar char="•"/>
              <a:defRPr/>
            </a:pPr>
            <a:r>
              <a:rPr lang="ru-RU" sz="1800" b="1" smtClean="0">
                <a:solidFill>
                  <a:srgbClr val="FFFF00"/>
                </a:solidFill>
              </a:rPr>
              <a:t> фунгициды и бактерициды -  для борьбы с бактериальными болезнями растений, </a:t>
            </a:r>
          </a:p>
          <a:p>
            <a:pPr marL="0" indent="0" eaLnBrk="1" hangingPunct="1">
              <a:lnSpc>
                <a:spcPct val="80000"/>
              </a:lnSpc>
              <a:buFontTx/>
              <a:buChar char="•"/>
              <a:defRPr/>
            </a:pPr>
            <a:r>
              <a:rPr lang="ru-RU" sz="1800" b="1" smtClean="0">
                <a:solidFill>
                  <a:srgbClr val="FFFF00"/>
                </a:solidFill>
              </a:rPr>
              <a:t> гербициды против сорных растений</a:t>
            </a:r>
            <a:r>
              <a:rPr lang="ru-RU" sz="1400" smtClean="0"/>
              <a:t> </a:t>
            </a:r>
          </a:p>
          <a:p>
            <a:pPr marL="0" indent="0" eaLnBrk="1" hangingPunct="1">
              <a:lnSpc>
                <a:spcPct val="80000"/>
              </a:lnSpc>
              <a:buFontTx/>
              <a:buChar char="•"/>
              <a:defRPr/>
            </a:pPr>
            <a:endParaRPr lang="ru-RU" sz="140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ru-RU" sz="140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ru-RU" sz="1600" b="1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ru-RU" sz="1600" b="1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1600" b="1" i="1" smtClean="0"/>
              <a:t>Установлено, что пестициды уничтожая вредителей, наносят вред многим полезным организмам и подрывают здоровье биоценозов. Около 1, 5 млн. т. этих веществ уже вошло в состав наземных и морских экосистем золовым и водным путем. Промышленное производство пестицидов сопровождается появлением большого количества побочных продуктов, загрязняющих сточные воды. 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ru-RU" sz="1600" b="1" i="1" smtClean="0"/>
          </a:p>
        </p:txBody>
      </p:sp>
      <p:pic>
        <p:nvPicPr>
          <p:cNvPr id="33826" name="Picture 34" descr="10200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35825" y="2420938"/>
            <a:ext cx="1908175" cy="1908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3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37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7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3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6" name="Rectangle 10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608013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Тяжелые металлы</a:t>
            </a:r>
            <a:r>
              <a:rPr lang="ru-RU" sz="4000" smtClean="0"/>
              <a:t> </a:t>
            </a:r>
          </a:p>
        </p:txBody>
      </p:sp>
      <p:sp>
        <p:nvSpPr>
          <p:cNvPr id="65547" name="Rectangle 11"/>
          <p:cNvSpPr>
            <a:spLocks noGrp="1" noRot="1" noChangeArrowheads="1"/>
          </p:cNvSpPr>
          <p:nvPr>
            <p:ph sz="half" idx="1"/>
          </p:nvPr>
        </p:nvSpPr>
        <p:spPr>
          <a:xfrm>
            <a:off x="323850" y="692150"/>
            <a:ext cx="2038350" cy="4489450"/>
          </a:xfrm>
        </p:spPr>
        <p:txBody>
          <a:bodyPr/>
          <a:lstStyle/>
          <a:p>
            <a:pPr eaLnBrk="1" hangingPunct="1">
              <a:defRPr/>
            </a:pPr>
            <a:r>
              <a:rPr lang="ru-RU" sz="1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ртуть, свинец</a:t>
            </a:r>
            <a:r>
              <a:rPr lang="ru-RU" sz="14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ru-RU" sz="1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кадмий, цинк, медь, мышьяк, ) относятся к числу распространенных и весьма токсичных загрязняющих веществ. Они широко применяются в различных промышленных производствах, поэтому, несмотря на очистные мероприятия, содержание соединения тяжелых металлов в промышленных сточных водах довольно высокое</a:t>
            </a:r>
            <a:r>
              <a:rPr lang="ru-RU" sz="14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</a:t>
            </a:r>
          </a:p>
        </p:txBody>
      </p:sp>
      <p:pic>
        <p:nvPicPr>
          <p:cNvPr id="65548" name="Picture 12" descr="slide0009_image0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628775"/>
            <a:ext cx="633730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5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6" grpId="0"/>
      <p:bldP spid="655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404813"/>
            <a:ext cx="8510588" cy="10477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chemeClr val="bg1"/>
                </a:solidFill>
              </a:rPr>
              <a:t>Типы очистных сооружений</a:t>
            </a:r>
            <a:r>
              <a:rPr lang="ru-RU" sz="4000" smtClean="0"/>
              <a:t> </a:t>
            </a:r>
          </a:p>
        </p:txBody>
      </p:sp>
      <p:sp>
        <p:nvSpPr>
          <p:cNvPr id="1064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50825" y="981075"/>
            <a:ext cx="8540750" cy="44227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>
                <a:solidFill>
                  <a:schemeClr val="bg1"/>
                </a:solidFill>
                <a:effectLst/>
              </a:rPr>
              <a:t>При механическом методе</a:t>
            </a:r>
            <a:r>
              <a:rPr lang="ru-RU" sz="1600" smtClean="0">
                <a:effectLst/>
              </a:rPr>
              <a:t> </a:t>
            </a:r>
            <a:r>
              <a:rPr lang="ru-RU" sz="1600" b="1" smtClean="0">
                <a:solidFill>
                  <a:srgbClr val="000000"/>
                </a:solidFill>
                <a:effectLst/>
              </a:rPr>
              <a:t>нерастворимые примеси удаляют из сточных вод через систему отстойников и разного рода ловушек. В прошлом этот способ находил самое широкое применение для очистки промышленных стоков</a:t>
            </a:r>
            <a:r>
              <a:rPr lang="ru-RU" sz="1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600" b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>
                <a:solidFill>
                  <a:schemeClr val="bg1"/>
                </a:solidFill>
                <a:effectLst/>
              </a:rPr>
              <a:t>Сущность химического метода</a:t>
            </a:r>
            <a:r>
              <a:rPr lang="ru-RU" sz="1600" smtClean="0">
                <a:effectLst/>
              </a:rPr>
              <a:t> </a:t>
            </a:r>
            <a:r>
              <a:rPr lang="ru-RU" sz="1600" b="1" smtClean="0">
                <a:solidFill>
                  <a:srgbClr val="000000"/>
                </a:solidFill>
                <a:effectLst/>
              </a:rPr>
              <a:t>заключается в том, что на очистных станциях в стоки вносят реагенты. Они вступают в реакцию с растворенными и нерастворенными загрязняющими веществами и способствуют их выпадению в отстойниках,откуда их удаляют механическим путем. Но этот способ непригоден для очистки стоков, содержащих большое количество разнородных загрязнителей.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ru-RU" sz="1600" b="1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>
                <a:solidFill>
                  <a:srgbClr val="000000"/>
                </a:solidFill>
                <a:effectLst/>
              </a:rPr>
              <a:t>Для очистки промышленных стоков сложного состава применяют</a:t>
            </a:r>
            <a:r>
              <a:rPr lang="ru-RU" sz="1600" smtClean="0">
                <a:effectLst/>
              </a:rPr>
              <a:t> </a:t>
            </a:r>
            <a:r>
              <a:rPr lang="ru-RU" sz="1600" b="1" smtClean="0">
                <a:solidFill>
                  <a:schemeClr val="bg1"/>
                </a:solidFill>
                <a:effectLst/>
              </a:rPr>
              <a:t>электролитический (физический) метод</a:t>
            </a:r>
            <a:r>
              <a:rPr lang="ru-RU" sz="1600" smtClean="0">
                <a:effectLst/>
              </a:rPr>
              <a:t>. </a:t>
            </a:r>
            <a:r>
              <a:rPr lang="ru-RU" sz="1600" b="1" smtClean="0">
                <a:solidFill>
                  <a:srgbClr val="000000"/>
                </a:solidFill>
                <a:effectLst/>
              </a:rPr>
              <a:t>При этом способе электрический ток пропускают через промстоки, что приводит к выпадению большинства загрязняющих веществ в осадок. Электролитический способ очень эффективен и требует относительно небольших затрат на сооружение очистных станций</a:t>
            </a:r>
            <a:r>
              <a:rPr lang="ru-RU" sz="1600" smtClean="0">
                <a:solidFill>
                  <a:srgbClr val="000000"/>
                </a:solidFill>
                <a:effectLst/>
              </a:rPr>
              <a:t>.</a:t>
            </a:r>
            <a:r>
              <a:rPr lang="ru-RU" sz="1600" smtClean="0">
                <a:effectLst/>
              </a:rPr>
              <a:t> 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60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>
                <a:solidFill>
                  <a:srgbClr val="000000"/>
                </a:solidFill>
                <a:effectLst/>
              </a:rPr>
              <a:t>При очистки бытовых стоков наилучшие результаты дает</a:t>
            </a:r>
            <a:r>
              <a:rPr lang="ru-RU" sz="1600" smtClean="0">
                <a:effectLst/>
              </a:rPr>
              <a:t> </a:t>
            </a:r>
            <a:r>
              <a:rPr lang="ru-RU" sz="1600" b="1" i="1" u="sng" smtClean="0">
                <a:solidFill>
                  <a:schemeClr val="bg1"/>
                </a:solidFill>
                <a:effectLst/>
              </a:rPr>
              <a:t>биологический метод</a:t>
            </a:r>
            <a:r>
              <a:rPr lang="ru-RU" sz="1600" smtClean="0">
                <a:effectLst/>
              </a:rPr>
              <a:t>. </a:t>
            </a:r>
            <a:r>
              <a:rPr lang="ru-RU" sz="1600" b="1" smtClean="0">
                <a:solidFill>
                  <a:srgbClr val="000000"/>
                </a:solidFill>
                <a:effectLst/>
              </a:rPr>
              <a:t>В этом случае для минерализации органических загрязнений используют аэробные биологические процессы,осуществляемые с помощью микроорганизмов. Биологический метод применяют как в условиях, приближенных к естественным, так и в специальных биоочистных сооружениях.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064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102407" name="Picture 7" descr="p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8748712" cy="645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блака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9AC904D-0551-460F-94FD-BB1CEA754B7C}"/>
</file>

<file path=customXml/itemProps2.xml><?xml version="1.0" encoding="utf-8"?>
<ds:datastoreItem xmlns:ds="http://schemas.openxmlformats.org/officeDocument/2006/customXml" ds:itemID="{89619275-2001-4802-B343-BC0B901CDC7C}"/>
</file>

<file path=customXml/itemProps3.xml><?xml version="1.0" encoding="utf-8"?>
<ds:datastoreItem xmlns:ds="http://schemas.openxmlformats.org/officeDocument/2006/customXml" ds:itemID="{E1D5CE43-7718-4321-B493-BC07A36F27B3}"/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297</TotalTime>
  <Words>811</Words>
  <Application>Microsoft Office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Algerian</vt:lpstr>
      <vt:lpstr>Antiqua</vt:lpstr>
      <vt:lpstr>Arial</vt:lpstr>
      <vt:lpstr>AvantGarde</vt:lpstr>
      <vt:lpstr>Brush Script MT</vt:lpstr>
      <vt:lpstr>Impact</vt:lpstr>
      <vt:lpstr>Times New Roman</vt:lpstr>
      <vt:lpstr>Wingdings</vt:lpstr>
      <vt:lpstr>Облака</vt:lpstr>
      <vt:lpstr>PowerPoint Presentation</vt:lpstr>
      <vt:lpstr>PowerPoint Presentation</vt:lpstr>
      <vt:lpstr>Нефть и нефтепродукты Нефть состоит преимущественно из насыщенных алифвтических и гидроароматических углеводородов. Основные компоненты нефти - углеводороды (до 98%) - подразделяются на 4 класса: </vt:lpstr>
      <vt:lpstr>Нефть и нефтепродукты</vt:lpstr>
      <vt:lpstr>По цвету пленки можно определить толщину нефти:</vt:lpstr>
      <vt:lpstr>Пестициды. Пестициды составляют группу искусственно созданных веществ, используемых для борьбы с вредителями и болезнями растений. Пестициды делятся на следующие группы:   </vt:lpstr>
      <vt:lpstr>Тяжелые металлы </vt:lpstr>
      <vt:lpstr>Типы очистных сооружений </vt:lpstr>
      <vt:lpstr>PowerPoint Presentation</vt:lpstr>
    </vt:vector>
  </TitlesOfParts>
  <Company>МОУ СОШ №31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ЗАГРЯЗНЕНИЕ ВОД</dc:title>
  <dc:creator>vadimovna8296</dc:creator>
  <dc:description>МОУ СОШ № 31_x000d_
г. Новочеркасска_x000d_
Учитель биологии Баштанник Наталья Евгеньевна_x000d_
скачано с сайта www.school31novochek.narod.ru</dc:description>
  <cp:lastModifiedBy>Tanya</cp:lastModifiedBy>
  <cp:revision>16</cp:revision>
  <dcterms:created xsi:type="dcterms:W3CDTF">2009-03-04T08:19:28Z</dcterms:created>
  <dcterms:modified xsi:type="dcterms:W3CDTF">2017-10-13T16:05:31Z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